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3" autoAdjust="0"/>
    <p:restoredTop sz="94660"/>
  </p:normalViewPr>
  <p:slideViewPr>
    <p:cSldViewPr snapToGrid="0">
      <p:cViewPr varScale="1">
        <p:scale>
          <a:sx n="71" d="100"/>
          <a:sy n="71" d="100"/>
        </p:scale>
        <p:origin x="8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_rels/data1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A04189-C0E1-47E5-B3F8-83CB72472818}" type="doc">
      <dgm:prSet loTypeId="urn:microsoft.com/office/officeart/2005/8/layout/vList3" loCatId="picture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46EAFE70-DE7D-4F65-87E1-71E1AF1FEFD3}">
      <dgm:prSet/>
      <dgm:spPr/>
      <dgm:t>
        <a:bodyPr/>
        <a:lstStyle/>
        <a:p>
          <a:pPr rtl="0"/>
          <a:r>
            <a:rPr lang="en-US" smtClean="0"/>
            <a:t>We at Java Tucana are looking to future in a variety of ways:</a:t>
          </a:r>
          <a:endParaRPr lang="en-US"/>
        </a:p>
      </dgm:t>
    </dgm:pt>
    <dgm:pt modelId="{9624C97F-63B6-442C-BFDC-05C53A1BE765}" type="parTrans" cxnId="{7DF6D590-AAB8-46A5-902F-31D9A148D048}">
      <dgm:prSet/>
      <dgm:spPr/>
      <dgm:t>
        <a:bodyPr/>
        <a:lstStyle/>
        <a:p>
          <a:endParaRPr lang="en-US"/>
        </a:p>
      </dgm:t>
    </dgm:pt>
    <dgm:pt modelId="{F38E00F1-7513-4A6D-8525-208EF4DC56F1}" type="sibTrans" cxnId="{7DF6D590-AAB8-46A5-902F-31D9A148D048}">
      <dgm:prSet/>
      <dgm:spPr/>
      <dgm:t>
        <a:bodyPr/>
        <a:lstStyle/>
        <a:p>
          <a:endParaRPr lang="en-US"/>
        </a:p>
      </dgm:t>
    </dgm:pt>
    <dgm:pt modelId="{D2CE2A5E-23D6-4143-882B-2D2E92ACCE0F}">
      <dgm:prSet/>
      <dgm:spPr/>
      <dgm:t>
        <a:bodyPr/>
        <a:lstStyle/>
        <a:p>
          <a:pPr rtl="0"/>
          <a:r>
            <a:rPr lang="en-US" dirty="0" smtClean="0"/>
            <a:t>Within each sales region, we’re making a concerted effort to expand our ever-growing list of customer countries and clients.</a:t>
          </a:r>
          <a:endParaRPr lang="en-US" dirty="0"/>
        </a:p>
      </dgm:t>
    </dgm:pt>
    <dgm:pt modelId="{10A6F19D-F88A-4DCD-B09D-BECE1B56C69F}" type="parTrans" cxnId="{C9577372-3E7D-4C5D-AB37-66E27F815920}">
      <dgm:prSet/>
      <dgm:spPr/>
      <dgm:t>
        <a:bodyPr/>
        <a:lstStyle/>
        <a:p>
          <a:endParaRPr lang="en-US"/>
        </a:p>
      </dgm:t>
    </dgm:pt>
    <dgm:pt modelId="{A14C0495-E0B9-4FB0-8660-FD6DE60D5C05}" type="sibTrans" cxnId="{C9577372-3E7D-4C5D-AB37-66E27F815920}">
      <dgm:prSet/>
      <dgm:spPr/>
      <dgm:t>
        <a:bodyPr/>
        <a:lstStyle/>
        <a:p>
          <a:endParaRPr lang="en-US"/>
        </a:p>
      </dgm:t>
    </dgm:pt>
    <dgm:pt modelId="{138252AE-E440-4294-81CD-37571F1D57A8}">
      <dgm:prSet/>
      <dgm:spPr/>
      <dgm:t>
        <a:bodyPr/>
        <a:lstStyle/>
        <a:p>
          <a:pPr rtl="0"/>
          <a:r>
            <a:rPr lang="en-US" dirty="0" smtClean="0"/>
            <a:t>We’re building deeper, sustainable relationships with our growers, and seek to partner with new growers, to expand our inventory of resources and help shape and support their future growth.</a:t>
          </a:r>
          <a:endParaRPr lang="en-US" dirty="0"/>
        </a:p>
      </dgm:t>
    </dgm:pt>
    <dgm:pt modelId="{2D9E44C3-7C9B-44DE-945F-6F6657C96EBE}" type="parTrans" cxnId="{54B4FC52-CEB9-4718-B49B-3032939101B8}">
      <dgm:prSet/>
      <dgm:spPr/>
      <dgm:t>
        <a:bodyPr/>
        <a:lstStyle/>
        <a:p>
          <a:endParaRPr lang="en-US"/>
        </a:p>
      </dgm:t>
    </dgm:pt>
    <dgm:pt modelId="{A9B0070B-6ACA-411D-A645-9A562546D8C0}" type="sibTrans" cxnId="{54B4FC52-CEB9-4718-B49B-3032939101B8}">
      <dgm:prSet/>
      <dgm:spPr/>
      <dgm:t>
        <a:bodyPr/>
        <a:lstStyle/>
        <a:p>
          <a:endParaRPr lang="en-US"/>
        </a:p>
      </dgm:t>
    </dgm:pt>
    <dgm:pt modelId="{C6D21506-3590-44A2-B2DD-D2E7F35FC599}">
      <dgm:prSet/>
      <dgm:spPr/>
      <dgm:t>
        <a:bodyPr/>
        <a:lstStyle/>
        <a:p>
          <a:pPr rtl="0"/>
          <a:r>
            <a:rPr lang="en-US" smtClean="0"/>
            <a:t>In terms of end users, we are in the process of expanding our café franchise into additional markets in all regions, to increase demand and to maintain brand recognition and presence.</a:t>
          </a:r>
          <a:endParaRPr lang="en-US"/>
        </a:p>
      </dgm:t>
    </dgm:pt>
    <dgm:pt modelId="{417FAB3B-7336-46ED-87ED-FA9AA703E270}" type="parTrans" cxnId="{665F85D5-96C3-489A-9C2B-DF8CF2B3545A}">
      <dgm:prSet/>
      <dgm:spPr/>
      <dgm:t>
        <a:bodyPr/>
        <a:lstStyle/>
        <a:p>
          <a:endParaRPr lang="en-US"/>
        </a:p>
      </dgm:t>
    </dgm:pt>
    <dgm:pt modelId="{133C4459-C635-4BDB-BCEB-17D0CE31A90A}" type="sibTrans" cxnId="{665F85D5-96C3-489A-9C2B-DF8CF2B3545A}">
      <dgm:prSet/>
      <dgm:spPr/>
      <dgm:t>
        <a:bodyPr/>
        <a:lstStyle/>
        <a:p>
          <a:endParaRPr lang="en-US"/>
        </a:p>
      </dgm:t>
    </dgm:pt>
    <dgm:pt modelId="{B16FE3BC-B5B1-4C45-BF08-1594D3084421}" type="pres">
      <dgm:prSet presAssocID="{4EA04189-C0E1-47E5-B3F8-83CB72472818}" presName="linearFlow" presStyleCnt="0">
        <dgm:presLayoutVars>
          <dgm:dir/>
          <dgm:resizeHandles val="exact"/>
        </dgm:presLayoutVars>
      </dgm:prSet>
      <dgm:spPr/>
    </dgm:pt>
    <dgm:pt modelId="{7CE0056A-3B93-4FFE-B20C-62BF6556B83E}" type="pres">
      <dgm:prSet presAssocID="{46EAFE70-DE7D-4F65-87E1-71E1AF1FEFD3}" presName="composite" presStyleCnt="0"/>
      <dgm:spPr/>
    </dgm:pt>
    <dgm:pt modelId="{3BDCEF2C-2A97-4877-A32E-DFD18B53D44A}" type="pres">
      <dgm:prSet presAssocID="{46EAFE70-DE7D-4F65-87E1-71E1AF1FEFD3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gm:spPr>
    </dgm:pt>
    <dgm:pt modelId="{9EB10366-E92E-4734-9D13-4F4D7A9EB54A}" type="pres">
      <dgm:prSet presAssocID="{46EAFE70-DE7D-4F65-87E1-71E1AF1FEFD3}" presName="txShp" presStyleLbl="node1" presStyleIdx="0" presStyleCnt="1">
        <dgm:presLayoutVars>
          <dgm:bulletEnabled val="1"/>
        </dgm:presLayoutVars>
      </dgm:prSet>
      <dgm:spPr/>
    </dgm:pt>
  </dgm:ptLst>
  <dgm:cxnLst>
    <dgm:cxn modelId="{CD25C494-9A07-48ED-B239-6ABD1DC8D535}" type="presOf" srcId="{138252AE-E440-4294-81CD-37571F1D57A8}" destId="{9EB10366-E92E-4734-9D13-4F4D7A9EB54A}" srcOrd="0" destOrd="2" presId="urn:microsoft.com/office/officeart/2005/8/layout/vList3"/>
    <dgm:cxn modelId="{54B4FC52-CEB9-4718-B49B-3032939101B8}" srcId="{46EAFE70-DE7D-4F65-87E1-71E1AF1FEFD3}" destId="{138252AE-E440-4294-81CD-37571F1D57A8}" srcOrd="1" destOrd="0" parTransId="{2D9E44C3-7C9B-44DE-945F-6F6657C96EBE}" sibTransId="{A9B0070B-6ACA-411D-A645-9A562546D8C0}"/>
    <dgm:cxn modelId="{665F85D5-96C3-489A-9C2B-DF8CF2B3545A}" srcId="{46EAFE70-DE7D-4F65-87E1-71E1AF1FEFD3}" destId="{C6D21506-3590-44A2-B2DD-D2E7F35FC599}" srcOrd="2" destOrd="0" parTransId="{417FAB3B-7336-46ED-87ED-FA9AA703E270}" sibTransId="{133C4459-C635-4BDB-BCEB-17D0CE31A90A}"/>
    <dgm:cxn modelId="{7DF6D590-AAB8-46A5-902F-31D9A148D048}" srcId="{4EA04189-C0E1-47E5-B3F8-83CB72472818}" destId="{46EAFE70-DE7D-4F65-87E1-71E1AF1FEFD3}" srcOrd="0" destOrd="0" parTransId="{9624C97F-63B6-442C-BFDC-05C53A1BE765}" sibTransId="{F38E00F1-7513-4A6D-8525-208EF4DC56F1}"/>
    <dgm:cxn modelId="{9D0F62DE-D371-4CC7-A174-165FDAA71DD4}" type="presOf" srcId="{4EA04189-C0E1-47E5-B3F8-83CB72472818}" destId="{B16FE3BC-B5B1-4C45-BF08-1594D3084421}" srcOrd="0" destOrd="0" presId="urn:microsoft.com/office/officeart/2005/8/layout/vList3"/>
    <dgm:cxn modelId="{C9577372-3E7D-4C5D-AB37-66E27F815920}" srcId="{46EAFE70-DE7D-4F65-87E1-71E1AF1FEFD3}" destId="{D2CE2A5E-23D6-4143-882B-2D2E92ACCE0F}" srcOrd="0" destOrd="0" parTransId="{10A6F19D-F88A-4DCD-B09D-BECE1B56C69F}" sibTransId="{A14C0495-E0B9-4FB0-8660-FD6DE60D5C05}"/>
    <dgm:cxn modelId="{734D7422-1875-479E-BC0C-F80E7B9365F0}" type="presOf" srcId="{D2CE2A5E-23D6-4143-882B-2D2E92ACCE0F}" destId="{9EB10366-E92E-4734-9D13-4F4D7A9EB54A}" srcOrd="0" destOrd="1" presId="urn:microsoft.com/office/officeart/2005/8/layout/vList3"/>
    <dgm:cxn modelId="{7EBB9A02-7439-4EE8-8F15-AC13E41069DC}" type="presOf" srcId="{C6D21506-3590-44A2-B2DD-D2E7F35FC599}" destId="{9EB10366-E92E-4734-9D13-4F4D7A9EB54A}" srcOrd="0" destOrd="3" presId="urn:microsoft.com/office/officeart/2005/8/layout/vList3"/>
    <dgm:cxn modelId="{25783F8E-5E38-4A3A-B80C-719911971F0E}" type="presOf" srcId="{46EAFE70-DE7D-4F65-87E1-71E1AF1FEFD3}" destId="{9EB10366-E92E-4734-9D13-4F4D7A9EB54A}" srcOrd="0" destOrd="0" presId="urn:microsoft.com/office/officeart/2005/8/layout/vList3"/>
    <dgm:cxn modelId="{6B463E8F-6512-49F5-871F-0A718467EA11}" type="presParOf" srcId="{B16FE3BC-B5B1-4C45-BF08-1594D3084421}" destId="{7CE0056A-3B93-4FFE-B20C-62BF6556B83E}" srcOrd="0" destOrd="0" presId="urn:microsoft.com/office/officeart/2005/8/layout/vList3"/>
    <dgm:cxn modelId="{55E32313-68D4-4B37-BA9E-363D4F9255A6}" type="presParOf" srcId="{7CE0056A-3B93-4FFE-B20C-62BF6556B83E}" destId="{3BDCEF2C-2A97-4877-A32E-DFD18B53D44A}" srcOrd="0" destOrd="0" presId="urn:microsoft.com/office/officeart/2005/8/layout/vList3"/>
    <dgm:cxn modelId="{A72E431C-8E5B-4FEA-BD4F-4975987D19D3}" type="presParOf" srcId="{7CE0056A-3B93-4FFE-B20C-62BF6556B83E}" destId="{9EB10366-E92E-4734-9D13-4F4D7A9EB54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D48896-08F0-4754-BE88-7340E67F66B0}" type="doc">
      <dgm:prSet loTypeId="urn:microsoft.com/office/officeart/2005/8/layout/vList3" loCatId="list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26E5F987-150B-4868-B15B-3A24BE3E5E4D}">
      <dgm:prSet/>
      <dgm:spPr/>
      <dgm:t>
        <a:bodyPr/>
        <a:lstStyle/>
        <a:p>
          <a:pPr rtl="0"/>
          <a:r>
            <a:rPr lang="en-US" dirty="0" smtClean="0"/>
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 This project will require ongoing work in the following areas:</a:t>
          </a:r>
          <a:endParaRPr lang="en-US" dirty="0"/>
        </a:p>
      </dgm:t>
    </dgm:pt>
    <dgm:pt modelId="{39FFCABA-14CA-43F5-8B36-D7D290AB26F1}" type="parTrans" cxnId="{7E12251F-D8EE-4E5A-BE67-865F8EB46436}">
      <dgm:prSet/>
      <dgm:spPr/>
      <dgm:t>
        <a:bodyPr/>
        <a:lstStyle/>
        <a:p>
          <a:endParaRPr lang="en-US"/>
        </a:p>
      </dgm:t>
    </dgm:pt>
    <dgm:pt modelId="{24E3BD16-93E9-4070-825E-AD8E608B24D9}" type="sibTrans" cxnId="{7E12251F-D8EE-4E5A-BE67-865F8EB46436}">
      <dgm:prSet/>
      <dgm:spPr/>
      <dgm:t>
        <a:bodyPr/>
        <a:lstStyle/>
        <a:p>
          <a:endParaRPr lang="en-US"/>
        </a:p>
      </dgm:t>
    </dgm:pt>
    <dgm:pt modelId="{6D806DF6-225C-4542-B9E2-2ADC003CB5DB}">
      <dgm:prSet/>
      <dgm:spPr/>
      <dgm:t>
        <a:bodyPr/>
        <a:lstStyle/>
        <a:p>
          <a:pPr rtl="0"/>
          <a:r>
            <a:rPr lang="en-US" b="1" smtClean="0"/>
            <a:t>R&amp;D</a:t>
          </a:r>
          <a:r>
            <a:rPr lang="en-US" smtClean="0"/>
            <a:t>: Encompasses both the ability to maintain an Earth-based supply chain and research into the feasibility of growing, harvesting, roasting, packing, and shipping beans in the Martian environment, both agriculturally and hydroponically.</a:t>
          </a:r>
          <a:endParaRPr lang="en-US"/>
        </a:p>
      </dgm:t>
    </dgm:pt>
    <dgm:pt modelId="{A5953B04-1850-461C-BF2C-8BF5C29E4058}" type="parTrans" cxnId="{FDA09EAB-35CD-4CC9-910A-C35107B931D7}">
      <dgm:prSet/>
      <dgm:spPr/>
      <dgm:t>
        <a:bodyPr/>
        <a:lstStyle/>
        <a:p>
          <a:endParaRPr lang="en-US"/>
        </a:p>
      </dgm:t>
    </dgm:pt>
    <dgm:pt modelId="{3F6B273B-94DD-47D1-90AD-C306CC460451}" type="sibTrans" cxnId="{FDA09EAB-35CD-4CC9-910A-C35107B931D7}">
      <dgm:prSet/>
      <dgm:spPr/>
      <dgm:t>
        <a:bodyPr/>
        <a:lstStyle/>
        <a:p>
          <a:endParaRPr lang="en-US"/>
        </a:p>
      </dgm:t>
    </dgm:pt>
    <dgm:pt modelId="{CBC9DC1F-48E4-4173-BB2A-122FABD8E435}">
      <dgm:prSet/>
      <dgm:spPr/>
      <dgm:t>
        <a:bodyPr/>
        <a:lstStyle/>
        <a:p>
          <a:pPr rtl="0"/>
          <a:r>
            <a:rPr lang="en-US" b="1" smtClean="0"/>
            <a:t>Infrastructure development and implementation</a:t>
          </a:r>
          <a:r>
            <a:rPr lang="en-US" smtClean="0"/>
            <a:t>: We’ll be the first coffee company that not only supplies coffee to Martians, but also provides the same café environment and services that people of Earth have come to expect from </a:t>
          </a:r>
          <a:br>
            <a:rPr lang="en-US" smtClean="0"/>
          </a:br>
          <a:r>
            <a:rPr lang="en-US" smtClean="0"/>
            <a:t>Java Tucana.</a:t>
          </a:r>
          <a:endParaRPr lang="en-US"/>
        </a:p>
      </dgm:t>
    </dgm:pt>
    <dgm:pt modelId="{A6617BD3-9A3A-4AE8-A269-15B63CB588BF}" type="parTrans" cxnId="{94DC2F66-B446-4F4C-B148-702A580EA438}">
      <dgm:prSet/>
      <dgm:spPr/>
      <dgm:t>
        <a:bodyPr/>
        <a:lstStyle/>
        <a:p>
          <a:endParaRPr lang="en-US"/>
        </a:p>
      </dgm:t>
    </dgm:pt>
    <dgm:pt modelId="{3396684B-38F7-4178-9A80-10465A554251}" type="sibTrans" cxnId="{94DC2F66-B446-4F4C-B148-702A580EA438}">
      <dgm:prSet/>
      <dgm:spPr/>
      <dgm:t>
        <a:bodyPr/>
        <a:lstStyle/>
        <a:p>
          <a:endParaRPr lang="en-US"/>
        </a:p>
      </dgm:t>
    </dgm:pt>
    <dgm:pt modelId="{DE043BF1-0BED-468D-B197-F87BAD3518A8}" type="pres">
      <dgm:prSet presAssocID="{BFD48896-08F0-4754-BE88-7340E67F66B0}" presName="linearFlow" presStyleCnt="0">
        <dgm:presLayoutVars>
          <dgm:dir/>
          <dgm:resizeHandles val="exact"/>
        </dgm:presLayoutVars>
      </dgm:prSet>
      <dgm:spPr/>
    </dgm:pt>
    <dgm:pt modelId="{A878632A-2094-44C9-8627-9C17F81D002D}" type="pres">
      <dgm:prSet presAssocID="{26E5F987-150B-4868-B15B-3A24BE3E5E4D}" presName="composite" presStyleCnt="0"/>
      <dgm:spPr/>
    </dgm:pt>
    <dgm:pt modelId="{3F518281-BAEB-4988-B64F-A68BDE79DB0B}" type="pres">
      <dgm:prSet presAssocID="{26E5F987-150B-4868-B15B-3A24BE3E5E4D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gm:spPr>
    </dgm:pt>
    <dgm:pt modelId="{F568D31C-10C9-4162-B077-AB552506BEC1}" type="pres">
      <dgm:prSet presAssocID="{26E5F987-150B-4868-B15B-3A24BE3E5E4D}" presName="txShp" presStyleLbl="node1" presStyleIdx="0" presStyleCnt="1">
        <dgm:presLayoutVars>
          <dgm:bulletEnabled val="1"/>
        </dgm:presLayoutVars>
      </dgm:prSet>
      <dgm:spPr/>
    </dgm:pt>
  </dgm:ptLst>
  <dgm:cxnLst>
    <dgm:cxn modelId="{8DE24DDB-F27E-4EF8-8705-37E39277343D}" type="presOf" srcId="{6D806DF6-225C-4542-B9E2-2ADC003CB5DB}" destId="{F568D31C-10C9-4162-B077-AB552506BEC1}" srcOrd="0" destOrd="1" presId="urn:microsoft.com/office/officeart/2005/8/layout/vList3"/>
    <dgm:cxn modelId="{86E1D2C1-0E16-41A7-B181-D0BA21F5BC30}" type="presOf" srcId="{CBC9DC1F-48E4-4173-BB2A-122FABD8E435}" destId="{F568D31C-10C9-4162-B077-AB552506BEC1}" srcOrd="0" destOrd="2" presId="urn:microsoft.com/office/officeart/2005/8/layout/vList3"/>
    <dgm:cxn modelId="{690403FE-7320-4E7C-B773-D59D16F30BC9}" type="presOf" srcId="{BFD48896-08F0-4754-BE88-7340E67F66B0}" destId="{DE043BF1-0BED-468D-B197-F87BAD3518A8}" srcOrd="0" destOrd="0" presId="urn:microsoft.com/office/officeart/2005/8/layout/vList3"/>
    <dgm:cxn modelId="{4301E9EF-81D7-4FCA-8836-9CAAABA5481D}" type="presOf" srcId="{26E5F987-150B-4868-B15B-3A24BE3E5E4D}" destId="{F568D31C-10C9-4162-B077-AB552506BEC1}" srcOrd="0" destOrd="0" presId="urn:microsoft.com/office/officeart/2005/8/layout/vList3"/>
    <dgm:cxn modelId="{94DC2F66-B446-4F4C-B148-702A580EA438}" srcId="{26E5F987-150B-4868-B15B-3A24BE3E5E4D}" destId="{CBC9DC1F-48E4-4173-BB2A-122FABD8E435}" srcOrd="1" destOrd="0" parTransId="{A6617BD3-9A3A-4AE8-A269-15B63CB588BF}" sibTransId="{3396684B-38F7-4178-9A80-10465A554251}"/>
    <dgm:cxn modelId="{FDA09EAB-35CD-4CC9-910A-C35107B931D7}" srcId="{26E5F987-150B-4868-B15B-3A24BE3E5E4D}" destId="{6D806DF6-225C-4542-B9E2-2ADC003CB5DB}" srcOrd="0" destOrd="0" parTransId="{A5953B04-1850-461C-BF2C-8BF5C29E4058}" sibTransId="{3F6B273B-94DD-47D1-90AD-C306CC460451}"/>
    <dgm:cxn modelId="{7E12251F-D8EE-4E5A-BE67-865F8EB46436}" srcId="{BFD48896-08F0-4754-BE88-7340E67F66B0}" destId="{26E5F987-150B-4868-B15B-3A24BE3E5E4D}" srcOrd="0" destOrd="0" parTransId="{39FFCABA-14CA-43F5-8B36-D7D290AB26F1}" sibTransId="{24E3BD16-93E9-4070-825E-AD8E608B24D9}"/>
    <dgm:cxn modelId="{F1F2884C-7EB1-4121-8556-6C9B47FF118C}" type="presParOf" srcId="{DE043BF1-0BED-468D-B197-F87BAD3518A8}" destId="{A878632A-2094-44C9-8627-9C17F81D002D}" srcOrd="0" destOrd="0" presId="urn:microsoft.com/office/officeart/2005/8/layout/vList3"/>
    <dgm:cxn modelId="{259AB4E1-E3A4-45D5-9A04-6B432AFCB93C}" type="presParOf" srcId="{A878632A-2094-44C9-8627-9C17F81D002D}" destId="{3F518281-BAEB-4988-B64F-A68BDE79DB0B}" srcOrd="0" destOrd="0" presId="urn:microsoft.com/office/officeart/2005/8/layout/vList3"/>
    <dgm:cxn modelId="{84BC8387-740E-4D32-B840-1BF2E296AB7A}" type="presParOf" srcId="{A878632A-2094-44C9-8627-9C17F81D002D}" destId="{F568D31C-10C9-4162-B077-AB552506BEC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B10366-E92E-4734-9D13-4F4D7A9EB54A}">
      <dsp:nvSpPr>
        <dsp:cNvPr id="0" name=""/>
        <dsp:cNvSpPr/>
      </dsp:nvSpPr>
      <dsp:spPr>
        <a:xfrm rot="10800000">
          <a:off x="2339903" y="384508"/>
          <a:ext cx="6193177" cy="3119871"/>
        </a:xfrm>
        <a:prstGeom prst="homePlat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alpha val="9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5777" tIns="68580" rIns="128016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We at Java Tucana are looking to future in a variety of ways:</a:t>
          </a:r>
          <a:endParaRPr lang="en-US" sz="18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Within each sales region, we’re making a concerted effort to expand our ever-growing list of customer countries and clients.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We’re building deeper, sustainable relationships with our growers, and seek to partner with new growers, to expand our inventory of resources and help shape and support their future growth.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In terms of end users, we are in the process of expanding our café franchise into additional markets in all regions, to increase demand and to maintain brand recognition and presence.</a:t>
          </a:r>
          <a:endParaRPr lang="en-US" sz="1400" kern="1200"/>
        </a:p>
      </dsp:txBody>
      <dsp:txXfrm rot="10800000">
        <a:off x="3119871" y="384508"/>
        <a:ext cx="5413209" cy="3119871"/>
      </dsp:txXfrm>
    </dsp:sp>
    <dsp:sp modelId="{3BDCEF2C-2A97-4877-A32E-DFD18B53D44A}">
      <dsp:nvSpPr>
        <dsp:cNvPr id="0" name=""/>
        <dsp:cNvSpPr/>
      </dsp:nvSpPr>
      <dsp:spPr>
        <a:xfrm>
          <a:off x="779967" y="384508"/>
          <a:ext cx="3119871" cy="3119871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8D31C-10C9-4162-B077-AB552506BEC1}">
      <dsp:nvSpPr>
        <dsp:cNvPr id="0" name=""/>
        <dsp:cNvSpPr/>
      </dsp:nvSpPr>
      <dsp:spPr>
        <a:xfrm rot="10800000">
          <a:off x="2432572" y="206316"/>
          <a:ext cx="6438451" cy="3243430"/>
        </a:xfrm>
        <a:prstGeom prst="homePlat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alpha val="9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30263" tIns="57150" rIns="10668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 This project will require ongoing work in the following areas:</a:t>
          </a:r>
          <a:endParaRPr lang="en-US" sz="15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smtClean="0"/>
            <a:t>R&amp;D</a:t>
          </a:r>
          <a:r>
            <a:rPr lang="en-US" sz="1200" kern="1200" smtClean="0"/>
            <a:t>: Encompasses both the ability to maintain an Earth-based supply chain and research into the feasibility of growing, harvesting, roasting, packing, and shipping beans in the Martian environment, both agriculturally and hydroponically.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smtClean="0"/>
            <a:t>Infrastructure development and implementation</a:t>
          </a:r>
          <a:r>
            <a:rPr lang="en-US" sz="1200" kern="1200" smtClean="0"/>
            <a:t>: We’ll be the first coffee company that not only supplies coffee to Martians, but also provides the same café environment and services that people of Earth have come to expect from </a:t>
          </a:r>
          <a:br>
            <a:rPr lang="en-US" sz="1200" kern="1200" smtClean="0"/>
          </a:br>
          <a:r>
            <a:rPr lang="en-US" sz="1200" kern="1200" smtClean="0"/>
            <a:t>Java Tucana.</a:t>
          </a:r>
          <a:endParaRPr lang="en-US" sz="1200" kern="1200"/>
        </a:p>
      </dsp:txBody>
      <dsp:txXfrm rot="10800000">
        <a:off x="3243429" y="206316"/>
        <a:ext cx="5627594" cy="3243430"/>
      </dsp:txXfrm>
    </dsp:sp>
    <dsp:sp modelId="{3F518281-BAEB-4988-B64F-A68BDE79DB0B}">
      <dsp:nvSpPr>
        <dsp:cNvPr id="0" name=""/>
        <dsp:cNvSpPr/>
      </dsp:nvSpPr>
      <dsp:spPr>
        <a:xfrm>
          <a:off x="810857" y="206316"/>
          <a:ext cx="3243430" cy="324343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706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8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68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600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005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06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818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225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0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775F55"/>
                </a:solidFill>
              </a:rPr>
              <a:t>Copyright 2016 Java Tucana, Inc.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>
                <a:solidFill>
                  <a:srgbClr val="775F55"/>
                </a:solidFill>
              </a:rPr>
              <a:pPr/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0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640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01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294967295" orient="horz" pos="2160">
          <p15:clr>
            <a:srgbClr val="F26B43"/>
          </p15:clr>
        </p15:guide>
        <p15:guide id="429496729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660964"/>
              </p:ext>
            </p:extLst>
          </p:nvPr>
        </p:nvGraphicFramePr>
        <p:xfrm>
          <a:off x="2014492" y="2083707"/>
          <a:ext cx="8209586" cy="195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4678751" imgH="1112488" progId="Excel.Sheet.12">
                  <p:embed/>
                </p:oleObj>
              </mc:Choice>
              <mc:Fallback>
                <p:oleObj name="Worksheet" r:id="rId3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4492" y="2083707"/>
                        <a:ext cx="8209586" cy="1952716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95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smtClean="0"/>
              <a:t>prospects: Immediate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345530"/>
              </p:ext>
            </p:extLst>
          </p:nvPr>
        </p:nvGraphicFramePr>
        <p:xfrm>
          <a:off x="925158" y="1737360"/>
          <a:ext cx="9313049" cy="3888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918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smtClean="0"/>
              <a:t>prospects: Long term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719908"/>
              </p:ext>
            </p:extLst>
          </p:nvPr>
        </p:nvGraphicFramePr>
        <p:xfrm>
          <a:off x="559398" y="1959428"/>
          <a:ext cx="9681882" cy="365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7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275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</vt:lpstr>
      <vt:lpstr>Retrospect</vt:lpstr>
      <vt:lpstr>Worksheet</vt:lpstr>
      <vt:lpstr>2015 sales by region and product</vt:lpstr>
      <vt:lpstr>Future prospects: Immediate</vt:lpstr>
      <vt:lpstr>Future prospects: Long term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sales by region and product</dc:title>
  <dc:creator>RK</dc:creator>
  <cp:lastModifiedBy>RK</cp:lastModifiedBy>
  <cp:revision>2</cp:revision>
  <dcterms:created xsi:type="dcterms:W3CDTF">2016-03-22T16:45:38Z</dcterms:created>
  <dcterms:modified xsi:type="dcterms:W3CDTF">2016-03-22T17:56:27Z</dcterms:modified>
</cp:coreProperties>
</file>